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56" r:id="rId5"/>
    <p:sldId id="257" r:id="rId6"/>
  </p:sldIdLst>
  <p:sldSz cx="7562850" cy="10688638"/>
  <p:notesSz cx="6669088"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4D4D4D"/>
    <a:srgbClr val="3F97A2"/>
    <a:srgbClr val="EDEDED"/>
    <a:srgbClr val="3C97A2"/>
    <a:srgbClr val="8EB434"/>
    <a:srgbClr val="DA7D2E"/>
    <a:srgbClr val="BE23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2" autoAdjust="0"/>
    <p:restoredTop sz="94249" autoAdjust="0"/>
  </p:normalViewPr>
  <p:slideViewPr>
    <p:cSldViewPr snapToGrid="0" snapToObjects="1">
      <p:cViewPr>
        <p:scale>
          <a:sx n="61" d="100"/>
          <a:sy n="61" d="100"/>
        </p:scale>
        <p:origin x="-2405" y="-38"/>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6A090B0E-EDE3-4CE0-908B-9F3C1FCCB277}" type="datetimeFigureOut">
              <a:rPr lang="fr-FR" smtClean="0"/>
              <a:t>10/03/2021</a:t>
            </a:fld>
            <a:endParaRPr lang="fr-FR"/>
          </a:p>
        </p:txBody>
      </p:sp>
      <p:sp>
        <p:nvSpPr>
          <p:cNvPr id="4" name="Espace réservé du pied de page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2A2EBCD2-82EB-479D-8C94-1AB1498D0EE4}" type="slidenum">
              <a:rPr lang="fr-FR" smtClean="0"/>
              <a:t>‹N°›</a:t>
            </a:fld>
            <a:endParaRPr lang="fr-FR"/>
          </a:p>
        </p:txBody>
      </p:sp>
    </p:spTree>
    <p:extLst>
      <p:ext uri="{BB962C8B-B14F-4D97-AF65-F5344CB8AC3E}">
        <p14:creationId xmlns:p14="http://schemas.microsoft.com/office/powerpoint/2010/main" val="267360571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90E97B1-5A00-40A1-9162-7F4296FE710E}" type="datetimeFigureOut">
              <a:rPr lang="fr-FR" smtClean="0"/>
              <a:t>10/03/2021</a:t>
            </a:fld>
            <a:endParaRPr lang="fr-FR"/>
          </a:p>
        </p:txBody>
      </p:sp>
      <p:sp>
        <p:nvSpPr>
          <p:cNvPr id="4" name="Espace réservé de l'image des diapositives 3"/>
          <p:cNvSpPr>
            <a:spLocks noGrp="1" noRot="1" noChangeAspect="1"/>
          </p:cNvSpPr>
          <p:nvPr>
            <p:ph type="sldImg" idx="2"/>
          </p:nvPr>
        </p:nvSpPr>
        <p:spPr>
          <a:xfrm>
            <a:off x="2151063" y="1241425"/>
            <a:ext cx="236696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1CFF08CD-874B-489D-AA45-1FC5CB26638F}" type="slidenum">
              <a:rPr lang="fr-FR" smtClean="0"/>
              <a:t>‹N°›</a:t>
            </a:fld>
            <a:endParaRPr lang="fr-FR"/>
          </a:p>
        </p:txBody>
      </p:sp>
    </p:spTree>
    <p:extLst>
      <p:ext uri="{BB962C8B-B14F-4D97-AF65-F5344CB8AC3E}">
        <p14:creationId xmlns:p14="http://schemas.microsoft.com/office/powerpoint/2010/main" val="410205483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CFF08CD-874B-489D-AA45-1FC5CB26638F}" type="slidenum">
              <a:rPr lang="fr-FR" smtClean="0"/>
              <a:t>1</a:t>
            </a:fld>
            <a:endParaRPr lang="fr-FR"/>
          </a:p>
        </p:txBody>
      </p:sp>
      <p:sp>
        <p:nvSpPr>
          <p:cNvPr id="5" name="Espace réservé de l'en-tête 4"/>
          <p:cNvSpPr>
            <a:spLocks noGrp="1"/>
          </p:cNvSpPr>
          <p:nvPr>
            <p:ph type="hdr" sz="quarter" idx="11"/>
          </p:nvPr>
        </p:nvSpPr>
        <p:spPr/>
        <p:txBody>
          <a:bodyPr/>
          <a:lstStyle/>
          <a:p>
            <a:endParaRPr lang="fr-FR"/>
          </a:p>
        </p:txBody>
      </p:sp>
    </p:spTree>
    <p:extLst>
      <p:ext uri="{BB962C8B-B14F-4D97-AF65-F5344CB8AC3E}">
        <p14:creationId xmlns:p14="http://schemas.microsoft.com/office/powerpoint/2010/main" val="408578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0155BC3-8954-954B-9EC2-292BFB6513A5}"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6ED9D0-6EE0-6D44-8C5D-56D95F029F42}" type="slidenum">
              <a:rPr lang="fr-FR" smtClean="0"/>
              <a:t>‹N°›</a:t>
            </a:fld>
            <a:endParaRPr lang="fr-FR"/>
          </a:p>
        </p:txBody>
      </p:sp>
    </p:spTree>
    <p:extLst>
      <p:ext uri="{BB962C8B-B14F-4D97-AF65-F5344CB8AC3E}">
        <p14:creationId xmlns:p14="http://schemas.microsoft.com/office/powerpoint/2010/main" val="327786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0155BC3-8954-954B-9EC2-292BFB6513A5}"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6ED9D0-6EE0-6D44-8C5D-56D95F029F42}" type="slidenum">
              <a:rPr lang="fr-FR" smtClean="0"/>
              <a:t>‹N°›</a:t>
            </a:fld>
            <a:endParaRPr lang="fr-FR"/>
          </a:p>
        </p:txBody>
      </p:sp>
    </p:spTree>
    <p:extLst>
      <p:ext uri="{BB962C8B-B14F-4D97-AF65-F5344CB8AC3E}">
        <p14:creationId xmlns:p14="http://schemas.microsoft.com/office/powerpoint/2010/main" val="392586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0155BC3-8954-954B-9EC2-292BFB6513A5}"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6ED9D0-6EE0-6D44-8C5D-56D95F029F42}" type="slidenum">
              <a:rPr lang="fr-FR" smtClean="0"/>
              <a:t>‹N°›</a:t>
            </a:fld>
            <a:endParaRPr lang="fr-FR"/>
          </a:p>
        </p:txBody>
      </p:sp>
    </p:spTree>
    <p:extLst>
      <p:ext uri="{BB962C8B-B14F-4D97-AF65-F5344CB8AC3E}">
        <p14:creationId xmlns:p14="http://schemas.microsoft.com/office/powerpoint/2010/main" val="249985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0155BC3-8954-954B-9EC2-292BFB6513A5}"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6ED9D0-6EE0-6D44-8C5D-56D95F029F42}" type="slidenum">
              <a:rPr lang="fr-FR" smtClean="0"/>
              <a:t>‹N°›</a:t>
            </a:fld>
            <a:endParaRPr lang="fr-FR"/>
          </a:p>
        </p:txBody>
      </p:sp>
    </p:spTree>
    <p:extLst>
      <p:ext uri="{BB962C8B-B14F-4D97-AF65-F5344CB8AC3E}">
        <p14:creationId xmlns:p14="http://schemas.microsoft.com/office/powerpoint/2010/main" val="290994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0155BC3-8954-954B-9EC2-292BFB6513A5}"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6ED9D0-6EE0-6D44-8C5D-56D95F029F42}" type="slidenum">
              <a:rPr lang="fr-FR" smtClean="0"/>
              <a:t>‹N°›</a:t>
            </a:fld>
            <a:endParaRPr lang="fr-FR"/>
          </a:p>
        </p:txBody>
      </p:sp>
    </p:spTree>
    <p:extLst>
      <p:ext uri="{BB962C8B-B14F-4D97-AF65-F5344CB8AC3E}">
        <p14:creationId xmlns:p14="http://schemas.microsoft.com/office/powerpoint/2010/main" val="343591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0155BC3-8954-954B-9EC2-292BFB6513A5}" type="datetimeFigureOut">
              <a:rPr lang="fr-FR" smtClean="0"/>
              <a:t>10/03/2021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6ED9D0-6EE0-6D44-8C5D-56D95F029F42}" type="slidenum">
              <a:rPr lang="fr-FR" smtClean="0"/>
              <a:t>‹N°›</a:t>
            </a:fld>
            <a:endParaRPr lang="fr-FR"/>
          </a:p>
        </p:txBody>
      </p:sp>
    </p:spTree>
    <p:extLst>
      <p:ext uri="{BB962C8B-B14F-4D97-AF65-F5344CB8AC3E}">
        <p14:creationId xmlns:p14="http://schemas.microsoft.com/office/powerpoint/2010/main" val="283654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0155BC3-8954-954B-9EC2-292BFB6513A5}" type="datetimeFigureOut">
              <a:rPr lang="fr-FR" smtClean="0"/>
              <a:t>10/03/2021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66ED9D0-6EE0-6D44-8C5D-56D95F029F42}" type="slidenum">
              <a:rPr lang="fr-FR" smtClean="0"/>
              <a:t>‹N°›</a:t>
            </a:fld>
            <a:endParaRPr lang="fr-FR"/>
          </a:p>
        </p:txBody>
      </p:sp>
    </p:spTree>
    <p:extLst>
      <p:ext uri="{BB962C8B-B14F-4D97-AF65-F5344CB8AC3E}">
        <p14:creationId xmlns:p14="http://schemas.microsoft.com/office/powerpoint/2010/main" val="349748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0155BC3-8954-954B-9EC2-292BFB6513A5}" type="datetimeFigureOut">
              <a:rPr lang="fr-FR" smtClean="0"/>
              <a:t>10/03/2021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66ED9D0-6EE0-6D44-8C5D-56D95F029F42}" type="slidenum">
              <a:rPr lang="fr-FR" smtClean="0"/>
              <a:t>‹N°›</a:t>
            </a:fld>
            <a:endParaRPr lang="fr-FR"/>
          </a:p>
        </p:txBody>
      </p:sp>
    </p:spTree>
    <p:extLst>
      <p:ext uri="{BB962C8B-B14F-4D97-AF65-F5344CB8AC3E}">
        <p14:creationId xmlns:p14="http://schemas.microsoft.com/office/powerpoint/2010/main" val="59977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155BC3-8954-954B-9EC2-292BFB6513A5}" type="datetimeFigureOut">
              <a:rPr lang="fr-FR" smtClean="0"/>
              <a:t>10/03/2021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66ED9D0-6EE0-6D44-8C5D-56D95F029F42}" type="slidenum">
              <a:rPr lang="fr-FR" smtClean="0"/>
              <a:t>‹N°›</a:t>
            </a:fld>
            <a:endParaRPr lang="fr-FR"/>
          </a:p>
        </p:txBody>
      </p:sp>
    </p:spTree>
    <p:extLst>
      <p:ext uri="{BB962C8B-B14F-4D97-AF65-F5344CB8AC3E}">
        <p14:creationId xmlns:p14="http://schemas.microsoft.com/office/powerpoint/2010/main" val="238933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0155BC3-8954-954B-9EC2-292BFB6513A5}" type="datetimeFigureOut">
              <a:rPr lang="fr-FR" smtClean="0"/>
              <a:t>10/03/2021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6ED9D0-6EE0-6D44-8C5D-56D95F029F42}" type="slidenum">
              <a:rPr lang="fr-FR" smtClean="0"/>
              <a:t>‹N°›</a:t>
            </a:fld>
            <a:endParaRPr lang="fr-FR"/>
          </a:p>
        </p:txBody>
      </p:sp>
    </p:spTree>
    <p:extLst>
      <p:ext uri="{BB962C8B-B14F-4D97-AF65-F5344CB8AC3E}">
        <p14:creationId xmlns:p14="http://schemas.microsoft.com/office/powerpoint/2010/main" val="92538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0155BC3-8954-954B-9EC2-292BFB6513A5}" type="datetimeFigureOut">
              <a:rPr lang="fr-FR" smtClean="0"/>
              <a:t>10/03/2021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6ED9D0-6EE0-6D44-8C5D-56D95F029F42}" type="slidenum">
              <a:rPr lang="fr-FR" smtClean="0"/>
              <a:t>‹N°›</a:t>
            </a:fld>
            <a:endParaRPr lang="fr-FR"/>
          </a:p>
        </p:txBody>
      </p:sp>
    </p:spTree>
    <p:extLst>
      <p:ext uri="{BB962C8B-B14F-4D97-AF65-F5344CB8AC3E}">
        <p14:creationId xmlns:p14="http://schemas.microsoft.com/office/powerpoint/2010/main" val="6735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30155BC3-8954-954B-9EC2-292BFB6513A5}" type="datetimeFigureOut">
              <a:rPr lang="fr-FR" smtClean="0"/>
              <a:t>10/03/2021</a:t>
            </a:fld>
            <a:endParaRPr lang="fr-FR"/>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166ED9D0-6EE0-6D44-8C5D-56D95F029F42}" type="slidenum">
              <a:rPr lang="fr-FR" smtClean="0"/>
              <a:t>‹N°›</a:t>
            </a:fld>
            <a:endParaRPr lang="fr-FR"/>
          </a:p>
        </p:txBody>
      </p:sp>
    </p:spTree>
    <p:extLst>
      <p:ext uri="{BB962C8B-B14F-4D97-AF65-F5344CB8AC3E}">
        <p14:creationId xmlns:p14="http://schemas.microsoft.com/office/powerpoint/2010/main" val="90532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 de texte 5"/>
          <p:cNvSpPr txBox="1">
            <a:spLocks noChangeArrowheads="1"/>
          </p:cNvSpPr>
          <p:nvPr/>
        </p:nvSpPr>
        <p:spPr bwMode="auto">
          <a:xfrm>
            <a:off x="1837346" y="1827793"/>
            <a:ext cx="5383850" cy="240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a:ln>
                <a:noFill/>
              </a:ln>
              <a:solidFill>
                <a:srgbClr val="3C97A2"/>
              </a:solidFill>
              <a:effectLst/>
              <a:latin typeface="Arial"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b="1" dirty="0">
              <a:solidFill>
                <a:srgbClr val="3C97A2"/>
              </a:solidFill>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b="1" dirty="0">
              <a:solidFill>
                <a:srgbClr val="3C97A2"/>
              </a:solidFill>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800" b="1" i="0" u="none" strike="noStrike" cap="none" normalizeH="0" baseline="0" dirty="0">
              <a:ln>
                <a:noFill/>
              </a:ln>
              <a:solidFill>
                <a:srgbClr val="3C97A2"/>
              </a:solidFill>
              <a:effectLst/>
              <a:latin typeface="Arial"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3C97A2"/>
                </a:solidFill>
                <a:effectLst/>
                <a:latin typeface="Arial" charset="0"/>
                <a:ea typeface="ÇlÇr ñæí©" charset="0"/>
              </a:rPr>
              <a:t>  CAP </a:t>
            </a:r>
            <a:r>
              <a:rPr lang="fr-FR" b="1" dirty="0">
                <a:solidFill>
                  <a:srgbClr val="3C97A2"/>
                </a:solidFill>
                <a:ea typeface="ÇlÇr ñæí©" charset="0"/>
              </a:rPr>
              <a:t>METIERS DE LA MODE – Vêtement flou</a:t>
            </a:r>
            <a:r>
              <a:rPr kumimoji="0" lang="fr-FR" sz="2400" b="1" i="0" u="none" strike="noStrike" cap="none" normalizeH="0" baseline="0" dirty="0">
                <a:ln>
                  <a:noFill/>
                </a:ln>
                <a:solidFill>
                  <a:srgbClr val="3C97A2"/>
                </a:solidFill>
                <a:effectLst/>
                <a:latin typeface="Arial" charset="0"/>
                <a:ea typeface="ÇlÇr ñæí©" charset="0"/>
              </a:rPr>
              <a:t> </a:t>
            </a:r>
            <a:r>
              <a:rPr kumimoji="0" lang="fr-FR" sz="2400" b="1" i="0" u="none" strike="noStrike" cap="none" normalizeH="0" dirty="0">
                <a:ln>
                  <a:noFill/>
                </a:ln>
                <a:solidFill>
                  <a:srgbClr val="3C97A2"/>
                </a:solidFill>
                <a:effectLst/>
                <a:latin typeface="Arial" charset="0"/>
                <a:ea typeface="ÇlÇr ñæí©" charset="0"/>
              </a:rPr>
              <a:t>en apprentissage</a:t>
            </a:r>
          </a:p>
          <a:p>
            <a:pPr marL="0" marR="0" lvl="0" indent="0" algn="ctr" defTabSz="914400" rtl="0" eaLnBrk="1" fontAlgn="base" latinLnBrk="0" hangingPunct="1">
              <a:lnSpc>
                <a:spcPct val="100000"/>
              </a:lnSpc>
              <a:spcBef>
                <a:spcPct val="0"/>
              </a:spcBef>
              <a:spcAft>
                <a:spcPct val="0"/>
              </a:spcAft>
              <a:buClrTx/>
              <a:buSzTx/>
              <a:buFontTx/>
              <a:buNone/>
              <a:tabLst/>
            </a:pPr>
            <a:r>
              <a:rPr lang="fr-FR" sz="1600" b="1" baseline="0" dirty="0">
                <a:solidFill>
                  <a:srgbClr val="606060"/>
                </a:solidFill>
              </a:rPr>
              <a:t>UFA Saint Vincent de Paul Loos </a:t>
            </a:r>
            <a:endParaRPr kumimoji="0" lang="fr-FR" sz="1600" b="0" i="0" u="none" strike="noStrike" cap="none" normalizeH="0" baseline="0" dirty="0">
              <a:ln>
                <a:noFill/>
              </a:ln>
              <a:solidFill>
                <a:srgbClr val="606060"/>
              </a:solidFill>
              <a:effectLst/>
            </a:endParaRPr>
          </a:p>
        </p:txBody>
      </p:sp>
      <p:sp>
        <p:nvSpPr>
          <p:cNvPr id="14" name="ZoneTexte 13"/>
          <p:cNvSpPr txBox="1"/>
          <p:nvPr/>
        </p:nvSpPr>
        <p:spPr>
          <a:xfrm>
            <a:off x="478565" y="3279437"/>
            <a:ext cx="6657173" cy="7017306"/>
          </a:xfrm>
          <a:prstGeom prst="rect">
            <a:avLst/>
          </a:prstGeom>
          <a:noFill/>
        </p:spPr>
        <p:txBody>
          <a:bodyPr wrap="square" rtlCol="0">
            <a:spAutoFit/>
          </a:bodyPr>
          <a:lstStyle/>
          <a:p>
            <a:endParaRPr lang="fr-FR" sz="1600" b="1" i="1" dirty="0">
              <a:solidFill>
                <a:srgbClr val="606060"/>
              </a:solidFill>
              <a:latin typeface="Arial"/>
              <a:cs typeface="Arial"/>
            </a:endParaRPr>
          </a:p>
          <a:p>
            <a:endParaRPr lang="fr-FR" sz="1600" b="1" dirty="0">
              <a:solidFill>
                <a:srgbClr val="606060"/>
              </a:solidFill>
              <a:latin typeface="Arial"/>
              <a:cs typeface="Arial"/>
            </a:endParaRPr>
          </a:p>
          <a:p>
            <a:endParaRPr lang="fr-FR" sz="1600" b="1" dirty="0">
              <a:solidFill>
                <a:srgbClr val="606060"/>
              </a:solidFill>
              <a:latin typeface="Arial"/>
              <a:cs typeface="Arial"/>
            </a:endParaRPr>
          </a:p>
          <a:p>
            <a:endParaRPr lang="fr-FR" sz="1600" b="1" dirty="0">
              <a:solidFill>
                <a:srgbClr val="606060"/>
              </a:solidFill>
              <a:latin typeface="Arial"/>
              <a:cs typeface="Arial"/>
            </a:endParaRPr>
          </a:p>
          <a:p>
            <a:r>
              <a:rPr lang="fr-FR" sz="1600" b="1" dirty="0">
                <a:solidFill>
                  <a:srgbClr val="606060"/>
                </a:solidFill>
                <a:latin typeface="Arial"/>
                <a:cs typeface="Arial"/>
              </a:rPr>
              <a:t>• PUBLIC</a:t>
            </a:r>
          </a:p>
          <a:p>
            <a:pPr algn="just"/>
            <a:r>
              <a:rPr lang="fr-FR" sz="1000" dirty="0">
                <a:latin typeface="Arial" panose="020B0604020202020204" pitchFamily="34" charset="0"/>
                <a:cs typeface="Arial" panose="020B0604020202020204" pitchFamily="34" charset="0"/>
              </a:rPr>
              <a:t>Tout public de 16 à 29 ans (sauf pour les personnes en RQTH et les sportifs de haut niveau)  ou 15 ans et avoir finalisé la 3</a:t>
            </a:r>
            <a:r>
              <a:rPr lang="fr-FR" sz="1000" baseline="30000" dirty="0">
                <a:latin typeface="Arial" panose="020B0604020202020204" pitchFamily="34" charset="0"/>
                <a:cs typeface="Arial" panose="020B0604020202020204" pitchFamily="34" charset="0"/>
              </a:rPr>
              <a:t>ème</a:t>
            </a:r>
            <a:r>
              <a:rPr lang="fr-FR" sz="1000" dirty="0">
                <a:latin typeface="Arial" panose="020B0604020202020204" pitchFamily="34" charset="0"/>
                <a:cs typeface="Arial" panose="020B0604020202020204" pitchFamily="34" charset="0"/>
              </a:rPr>
              <a:t>. </a:t>
            </a:r>
          </a:p>
          <a:p>
            <a:pPr algn="just"/>
            <a:endParaRPr lang="fr-FR" sz="1000" dirty="0">
              <a:solidFill>
                <a:srgbClr val="4D4D4D"/>
              </a:solidFill>
              <a:latin typeface="Arial"/>
              <a:cs typeface="Arial"/>
            </a:endParaRPr>
          </a:p>
          <a:p>
            <a:pPr algn="just"/>
            <a:r>
              <a:rPr lang="fr-FR" sz="1600" b="1" dirty="0">
                <a:solidFill>
                  <a:srgbClr val="BE233B"/>
                </a:solidFill>
                <a:latin typeface="Arial"/>
                <a:cs typeface="Arial"/>
              </a:rPr>
              <a:t>•</a:t>
            </a:r>
            <a:r>
              <a:rPr lang="fr-FR" sz="1600" b="1" dirty="0">
                <a:solidFill>
                  <a:srgbClr val="606060"/>
                </a:solidFill>
                <a:latin typeface="Arial"/>
                <a:cs typeface="Arial"/>
              </a:rPr>
              <a:t> PRÉREQUIS</a:t>
            </a:r>
          </a:p>
          <a:p>
            <a:pPr algn="just"/>
            <a:r>
              <a:rPr lang="fr-FR" sz="1000" dirty="0">
                <a:latin typeface="Arial" panose="020B0604020202020204" pitchFamily="34" charset="0"/>
                <a:cs typeface="Arial" panose="020B0604020202020204" pitchFamily="34" charset="0"/>
              </a:rPr>
              <a:t>Signer un contrat d’apprentissage avec une entreprise dans les 6 mois premiers mois de la formation. Le responsable de l’UFA prendra contact avec l’employeur afin d’établir votre contrat. Délais : Article L6222-12 du code du travail : « La date de début de la formation pratique chez l'employeur ne peut être postérieure de plus de trois mois au début d'exécution du contrat ».</a:t>
            </a:r>
          </a:p>
          <a:p>
            <a:pPr algn="just"/>
            <a:endParaRPr lang="fr-FR" sz="1000" dirty="0">
              <a:latin typeface="Arial" panose="020B0604020202020204" pitchFamily="34" charset="0"/>
              <a:cs typeface="Arial" panose="020B0604020202020204" pitchFamily="34" charset="0"/>
            </a:endParaRPr>
          </a:p>
          <a:p>
            <a:r>
              <a:rPr lang="fr-FR" sz="1600" b="1" dirty="0">
                <a:solidFill>
                  <a:srgbClr val="DA7D2E"/>
                </a:solidFill>
                <a:latin typeface="Arial"/>
                <a:cs typeface="Arial"/>
              </a:rPr>
              <a:t>• </a:t>
            </a:r>
            <a:r>
              <a:rPr lang="fr-FR" sz="1600" b="1" dirty="0">
                <a:solidFill>
                  <a:srgbClr val="606060"/>
                </a:solidFill>
                <a:latin typeface="Arial"/>
                <a:cs typeface="Arial"/>
              </a:rPr>
              <a:t>MODALITÉS ET DELAIS D’ACCÈS</a:t>
            </a:r>
          </a:p>
          <a:p>
            <a:pPr algn="just"/>
            <a:r>
              <a:rPr lang="fr-FR" sz="1000" dirty="0">
                <a:latin typeface="Arial" panose="020B0604020202020204" pitchFamily="34" charset="0"/>
                <a:cs typeface="Arial" panose="020B0604020202020204" pitchFamily="34" charset="0"/>
              </a:rPr>
              <a:t>L'accès à la formation se fait sur entretien individuel, après vérification des prérequis et de non contre-indication médicale. Pour les personnes en situation de handicap, la visite des locaux et l’évaluation des besoins spécifiques seront étudiés et décidés en commun accord. Une réponse d’intégration à la formation vous sera transmise dans un délai de 15 jours.</a:t>
            </a:r>
          </a:p>
          <a:p>
            <a:pPr algn="just"/>
            <a:endParaRPr lang="fr-FR" sz="1000" dirty="0">
              <a:latin typeface="Arial" panose="020B0604020202020204" pitchFamily="34" charset="0"/>
              <a:cs typeface="Arial" panose="020B0604020202020204" pitchFamily="34" charset="0"/>
            </a:endParaRPr>
          </a:p>
          <a:p>
            <a:r>
              <a:rPr lang="fr-FR" sz="1600" b="1" dirty="0">
                <a:solidFill>
                  <a:srgbClr val="8EB434"/>
                </a:solidFill>
                <a:latin typeface="Arial"/>
                <a:cs typeface="Arial"/>
              </a:rPr>
              <a:t>•</a:t>
            </a:r>
            <a:r>
              <a:rPr lang="fr-FR" sz="1600" b="1" dirty="0">
                <a:solidFill>
                  <a:srgbClr val="606060"/>
                </a:solidFill>
                <a:latin typeface="Arial"/>
                <a:cs typeface="Arial"/>
              </a:rPr>
              <a:t> OBJECTIFS PROFESSIONNELS</a:t>
            </a:r>
          </a:p>
          <a:p>
            <a:pPr algn="just" fontAlgn="base"/>
            <a:r>
              <a:rPr lang="fr-FR" sz="1000" dirty="0">
                <a:latin typeface="Arial" panose="020B0604020202020204" pitchFamily="34" charset="0"/>
                <a:cs typeface="Arial" panose="020B0604020202020204" pitchFamily="34" charset="0"/>
              </a:rPr>
              <a:t>Le titulaire de ce diplôme est un opérateur intervenant dans la réalisation de produits textiles. Il travaille selon la technique du « flou » afin de réaliser des vêtements souples et déstructurés, par opposition à la réalisation tailleur.</a:t>
            </a:r>
          </a:p>
          <a:p>
            <a:pPr algn="just" fontAlgn="base"/>
            <a:r>
              <a:rPr lang="fr-FR" sz="1000" dirty="0">
                <a:latin typeface="Arial" panose="020B0604020202020204" pitchFamily="34" charset="0"/>
                <a:cs typeface="Arial" panose="020B0604020202020204" pitchFamily="34" charset="0"/>
              </a:rPr>
              <a:t>Cet ouvrier qualifié exerce dans des grandes entreprises, des PME ou des entreprises artisanales qui ont une activité dans le prêt-à-porter, le moyen et haut de gamme. Son activité principale consiste à fabriquer tout ou partie d’un produit (coupe, assemblage, repassage, finition). Il décode des données techniques pour la réalisation d’un vêtement (patrons, plans de coupe). Il organise le poste de travail pour le piquage ou la finition. Il assure une maintenance simple du matériel. Il contrôle la réalisation du produit fini.</a:t>
            </a:r>
          </a:p>
          <a:p>
            <a:pPr algn="just"/>
            <a:endParaRPr lang="fr-FR" sz="1000" dirty="0">
              <a:latin typeface="Arial" panose="020B0604020202020204" pitchFamily="34" charset="0"/>
              <a:cs typeface="Arial" panose="020B0604020202020204" pitchFamily="34" charset="0"/>
            </a:endParaRPr>
          </a:p>
          <a:p>
            <a:pPr algn="just"/>
            <a:r>
              <a:rPr lang="fr-FR" sz="1600" b="1" dirty="0">
                <a:solidFill>
                  <a:srgbClr val="BE233B"/>
                </a:solidFill>
                <a:latin typeface="Arial"/>
                <a:cs typeface="Arial"/>
              </a:rPr>
              <a:t>•</a:t>
            </a:r>
            <a:r>
              <a:rPr lang="fr-FR" sz="1600" b="1" dirty="0">
                <a:solidFill>
                  <a:srgbClr val="606060"/>
                </a:solidFill>
                <a:latin typeface="Arial"/>
                <a:cs typeface="Arial"/>
              </a:rPr>
              <a:t> PERSPECTIVES POST-FORMATION</a:t>
            </a:r>
            <a:endParaRPr lang="fr-FR" sz="1600" dirty="0">
              <a:solidFill>
                <a:srgbClr val="606060"/>
              </a:solidFill>
              <a:latin typeface="Arial"/>
              <a:cs typeface="Arial"/>
            </a:endParaRPr>
          </a:p>
          <a:p>
            <a:pPr algn="just"/>
            <a:r>
              <a:rPr lang="fr-FR" sz="1000" dirty="0">
                <a:latin typeface="Arial" panose="020B0604020202020204" pitchFamily="34" charset="0"/>
                <a:cs typeface="Arial" panose="020B0604020202020204" pitchFamily="34" charset="0"/>
              </a:rPr>
              <a:t>Il est possible de travailler directement ou de se former vers une Mention Complémentaire de niveau V, puis en Bac pro Métiers de la mode ou du cuir ou BP couture flou. </a:t>
            </a:r>
          </a:p>
          <a:p>
            <a:pPr algn="just"/>
            <a:endParaRPr lang="fr-FR" sz="1000" dirty="0">
              <a:latin typeface="Arial" panose="020B0604020202020204" pitchFamily="34" charset="0"/>
              <a:cs typeface="Arial" panose="020B0604020202020204" pitchFamily="34" charset="0"/>
            </a:endParaRPr>
          </a:p>
          <a:p>
            <a:pPr algn="just"/>
            <a:r>
              <a:rPr lang="fr-FR" sz="1600" b="1" dirty="0">
                <a:solidFill>
                  <a:srgbClr val="BE233B"/>
                </a:solidFill>
                <a:latin typeface="Arial"/>
                <a:cs typeface="Arial"/>
              </a:rPr>
              <a:t>•</a:t>
            </a:r>
            <a:r>
              <a:rPr lang="fr-FR" sz="1600" b="1" dirty="0">
                <a:solidFill>
                  <a:srgbClr val="606060"/>
                </a:solidFill>
                <a:latin typeface="Arial"/>
                <a:cs typeface="Arial"/>
              </a:rPr>
              <a:t> PROGRAMME DE LA FORMATION</a:t>
            </a:r>
            <a:endParaRPr lang="fr-FR" b="1" dirty="0">
              <a:solidFill>
                <a:srgbClr val="606060"/>
              </a:solidFill>
              <a:latin typeface="Arial"/>
              <a:cs typeface="Arial"/>
            </a:endParaRPr>
          </a:p>
          <a:p>
            <a:pPr marL="171450" indent="-171450" algn="just">
              <a:buFont typeface="Arial" panose="020B0604020202020204" pitchFamily="34" charset="0"/>
              <a:buChar char="•"/>
            </a:pPr>
            <a:r>
              <a:rPr lang="fr-FR" sz="1000" dirty="0">
                <a:latin typeface="Arial"/>
                <a:cs typeface="Arial"/>
              </a:rPr>
              <a:t>Exploitation de données esthétique et  techniques : conception (patronage), atelier(réalisation de pièces), technologies,	</a:t>
            </a:r>
          </a:p>
          <a:p>
            <a:pPr marL="171450" indent="-171450" algn="just">
              <a:buFont typeface="Arial" panose="020B0604020202020204" pitchFamily="34" charset="0"/>
              <a:buChar char="•"/>
            </a:pPr>
            <a:r>
              <a:rPr lang="fr-FR" sz="1000" dirty="0">
                <a:latin typeface="Arial"/>
                <a:cs typeface="Arial"/>
              </a:rPr>
              <a:t>Arts appliqués – Histoire de la mode – Technologie du textile et  du matériel,</a:t>
            </a:r>
          </a:p>
          <a:p>
            <a:pPr marL="171450" indent="-171450" algn="just">
              <a:buFont typeface="Arial" panose="020B0604020202020204" pitchFamily="34" charset="0"/>
              <a:buChar char="•"/>
            </a:pPr>
            <a:r>
              <a:rPr lang="fr-FR" sz="1000" dirty="0">
                <a:latin typeface="Arial"/>
                <a:cs typeface="Arial"/>
              </a:rPr>
              <a:t>Fabrication de tout ou partie d’un vêtement, </a:t>
            </a:r>
          </a:p>
          <a:p>
            <a:pPr marL="171450" indent="-171450" algn="just">
              <a:buFont typeface="Arial" panose="020B0604020202020204" pitchFamily="34" charset="0"/>
              <a:buChar char="•"/>
            </a:pPr>
            <a:r>
              <a:rPr lang="fr-FR" sz="1000" dirty="0">
                <a:latin typeface="Arial"/>
                <a:cs typeface="Arial"/>
              </a:rPr>
              <a:t>Prévention santé environnement professionnel,</a:t>
            </a:r>
            <a:endParaRPr lang="fr-FR" sz="1000" dirty="0">
              <a:solidFill>
                <a:srgbClr val="606060"/>
              </a:solidFill>
              <a:latin typeface="Arial" panose="020B0604020202020204" pitchFamily="34" charset="0"/>
              <a:cs typeface="Arial" panose="020B0604020202020204" pitchFamily="34" charset="0"/>
            </a:endParaRPr>
          </a:p>
        </p:txBody>
      </p:sp>
      <p:pic>
        <p:nvPicPr>
          <p:cNvPr id="8" name="Image 7"/>
          <p:cNvPicPr/>
          <p:nvPr/>
        </p:nvPicPr>
        <p:blipFill>
          <a:blip r:embed="rId3">
            <a:extLst>
              <a:ext uri="{28A0092B-C50C-407E-A947-70E740481C1C}">
                <a14:useLocalDpi xmlns:a14="http://schemas.microsoft.com/office/drawing/2010/main" val="0"/>
              </a:ext>
            </a:extLst>
          </a:blip>
          <a:stretch>
            <a:fillRect/>
          </a:stretch>
        </p:blipFill>
        <p:spPr bwMode="auto">
          <a:xfrm rot="5400000">
            <a:off x="2703335" y="-1173268"/>
            <a:ext cx="2028174" cy="6306799"/>
          </a:xfrm>
          <a:prstGeom prst="rect">
            <a:avLst/>
          </a:prstGeom>
          <a:ln>
            <a:noFill/>
          </a:ln>
          <a:effectLst>
            <a:softEdge rad="112500"/>
          </a:effectLst>
          <a:extLst>
            <a:ext uri="{53640926-AAD7-44D8-BBD7-CCE9431645EC}">
              <a14:shadowObscured xmlns:a14="http://schemas.microsoft.com/office/drawing/2010/main"/>
            </a:ext>
          </a:extLst>
        </p:spPr>
      </p:pic>
      <p:pic>
        <p:nvPicPr>
          <p:cNvPr id="2" name="Image 1"/>
          <p:cNvPicPr>
            <a:picLocks noChangeAspect="1"/>
          </p:cNvPicPr>
          <p:nvPr/>
        </p:nvPicPr>
        <p:blipFill>
          <a:blip r:embed="rId4"/>
          <a:stretch>
            <a:fillRect/>
          </a:stretch>
        </p:blipFill>
        <p:spPr>
          <a:xfrm>
            <a:off x="572696" y="2953756"/>
            <a:ext cx="1264650" cy="1264650"/>
          </a:xfrm>
          <a:prstGeom prst="rect">
            <a:avLst/>
          </a:prstGeom>
        </p:spPr>
      </p:pic>
      <p:pic>
        <p:nvPicPr>
          <p:cNvPr id="7" name="Image 6"/>
          <p:cNvPicPr>
            <a:picLocks noChangeAspect="1"/>
          </p:cNvPicPr>
          <p:nvPr/>
        </p:nvPicPr>
        <p:blipFill rotWithShape="1">
          <a:blip r:embed="rId5">
            <a:extLst>
              <a:ext uri="{28A0092B-C50C-407E-A947-70E740481C1C}">
                <a14:useLocalDpi xmlns:a14="http://schemas.microsoft.com/office/drawing/2010/main" val="0"/>
              </a:ext>
            </a:extLst>
          </a:blip>
          <a:srcRect t="24589" b="20793"/>
          <a:stretch/>
        </p:blipFill>
        <p:spPr>
          <a:xfrm>
            <a:off x="54592" y="85725"/>
            <a:ext cx="1638683" cy="914133"/>
          </a:xfrm>
          <a:prstGeom prst="rect">
            <a:avLst/>
          </a:prstGeom>
        </p:spPr>
      </p:pic>
      <p:pic>
        <p:nvPicPr>
          <p:cNvPr id="10" name="Image 9" descr="CFA_LOGO_WEB_RV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4424" y="202387"/>
            <a:ext cx="1510270" cy="763658"/>
          </a:xfrm>
          <a:prstGeom prst="rect">
            <a:avLst/>
          </a:prstGeom>
        </p:spPr>
      </p:pic>
    </p:spTree>
    <p:extLst>
      <p:ext uri="{BB962C8B-B14F-4D97-AF65-F5344CB8AC3E}">
        <p14:creationId xmlns:p14="http://schemas.microsoft.com/office/powerpoint/2010/main" val="369830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969" y="150898"/>
            <a:ext cx="7141644" cy="10349116"/>
          </a:xfrm>
          <a:prstGeom prst="rect">
            <a:avLst/>
          </a:prstGeom>
          <a:solidFill>
            <a:srgbClr val="3C97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 de texte 5"/>
          <p:cNvSpPr txBox="1">
            <a:spLocks noChangeArrowheads="1"/>
          </p:cNvSpPr>
          <p:nvPr/>
        </p:nvSpPr>
        <p:spPr bwMode="auto">
          <a:xfrm>
            <a:off x="2953037" y="536972"/>
            <a:ext cx="5628252" cy="99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lvl="0" defTabSz="914400"/>
            <a:r>
              <a:rPr lang="fr-FR" b="1" dirty="0">
                <a:solidFill>
                  <a:schemeClr val="bg1"/>
                </a:solidFill>
              </a:rPr>
              <a:t>ORGANISATION </a:t>
            </a:r>
          </a:p>
          <a:p>
            <a:pPr lvl="0" defTabSz="914400"/>
            <a:r>
              <a:rPr lang="fr-FR" b="1" dirty="0">
                <a:solidFill>
                  <a:schemeClr val="bg1"/>
                </a:solidFill>
              </a:rPr>
              <a:t>DE LA FORMATION </a:t>
            </a:r>
            <a:r>
              <a:rPr lang="fr-FR" dirty="0">
                <a:solidFill>
                  <a:schemeClr val="bg1"/>
                </a:solidFill>
                <a:effectLst/>
              </a:rPr>
              <a:t> </a:t>
            </a:r>
            <a:endParaRPr kumimoji="0" lang="fr-FR" sz="2400" b="0" i="0" strike="noStrike" cap="none" normalizeH="0" baseline="0" dirty="0">
              <a:ln>
                <a:noFill/>
              </a:ln>
              <a:solidFill>
                <a:schemeClr val="bg1"/>
              </a:solidFill>
              <a:effectLst/>
            </a:endParaRPr>
          </a:p>
        </p:txBody>
      </p:sp>
      <p:sp>
        <p:nvSpPr>
          <p:cNvPr id="14" name="ZoneTexte 13"/>
          <p:cNvSpPr txBox="1"/>
          <p:nvPr/>
        </p:nvSpPr>
        <p:spPr>
          <a:xfrm>
            <a:off x="609986" y="1842247"/>
            <a:ext cx="3143854" cy="8894743"/>
          </a:xfrm>
          <a:prstGeom prst="rect">
            <a:avLst/>
          </a:prstGeom>
          <a:noFill/>
        </p:spPr>
        <p:txBody>
          <a:bodyPr wrap="square" rtlCol="0">
            <a:spAutoFit/>
          </a:bodyPr>
          <a:lstStyle/>
          <a:p>
            <a:r>
              <a:rPr lang="fr-FR" sz="1600" b="1" dirty="0">
                <a:solidFill>
                  <a:srgbClr val="FFFFFF"/>
                </a:solidFill>
                <a:latin typeface="Arial"/>
                <a:cs typeface="Arial"/>
              </a:rPr>
              <a:t>• MOYENS ET MÉTHODES PÉDAGOGIQUES  </a:t>
            </a:r>
            <a:endParaRPr lang="fr-FR" sz="1600" dirty="0">
              <a:solidFill>
                <a:srgbClr val="FFFFFF"/>
              </a:solidFill>
              <a:latin typeface="Arial"/>
              <a:cs typeface="Arial"/>
            </a:endParaRPr>
          </a:p>
          <a:p>
            <a:pPr algn="just"/>
            <a:r>
              <a:rPr lang="fr-FR" sz="1000" dirty="0">
                <a:solidFill>
                  <a:srgbClr val="FFFFFF"/>
                </a:solidFill>
                <a:latin typeface="Arial"/>
                <a:cs typeface="Arial"/>
              </a:rPr>
              <a:t>La formation s’organise en présentiel au cœur des lycées, encadrée par une équipe de formateurs mixte, composée de professionnels métier et d’enseignants. Une fiche pédagogique pour les personnes en situation de handicap permet une adaptation spécifique des enseignements. Le planning des cours est disponible sur notre Intranet YPAREO. </a:t>
            </a:r>
          </a:p>
          <a:p>
            <a:r>
              <a:rPr lang="fr-FR" sz="1000" i="1" dirty="0">
                <a:solidFill>
                  <a:srgbClr val="FFFFFF"/>
                </a:solidFill>
                <a:latin typeface="Arial"/>
                <a:cs typeface="Arial"/>
              </a:rPr>
              <a:t> </a:t>
            </a:r>
            <a:endParaRPr lang="fr-FR" sz="1000" dirty="0">
              <a:solidFill>
                <a:srgbClr val="FFFFFF"/>
              </a:solidFill>
              <a:latin typeface="Arial"/>
              <a:cs typeface="Arial"/>
            </a:endParaRPr>
          </a:p>
          <a:p>
            <a:r>
              <a:rPr lang="fr-FR" sz="1600" b="1" dirty="0">
                <a:solidFill>
                  <a:srgbClr val="FFFFFF"/>
                </a:solidFill>
                <a:latin typeface="Arial"/>
                <a:cs typeface="Arial"/>
              </a:rPr>
              <a:t>• MODALITÉS D’ÉVALUATION </a:t>
            </a:r>
            <a:endParaRPr lang="fr-FR" sz="1600" dirty="0">
              <a:solidFill>
                <a:srgbClr val="FFFFFF"/>
              </a:solidFill>
              <a:latin typeface="Arial"/>
              <a:cs typeface="Arial"/>
            </a:endParaRPr>
          </a:p>
          <a:p>
            <a:pPr algn="just"/>
            <a:r>
              <a:rPr lang="fr-FR" sz="1000" dirty="0">
                <a:solidFill>
                  <a:srgbClr val="FFFFFF"/>
                </a:solidFill>
                <a:latin typeface="Arial"/>
                <a:cs typeface="Arial"/>
              </a:rPr>
              <a:t>Les modalités d’évaluation sont à chaque fin  d’enseignement, puis deux examens blancs prévus et un examen final évalué par un jury d’enseignants et de professionnels pour obtenir un diplôme d'état de niveau 4. Pour les apprentis présentant un handicap, les modalités d’évaluation sont précisées sur la circulaire n°2015-127 du 3 août 2015 relative à l'organisation des examens et concours de l'enseignement scolaire. Elle apporte des précisions sur la procédure à suivre et sur certaines aides techniques et humaines. Une attestation de fin de formation est remise à chaque participant.</a:t>
            </a:r>
          </a:p>
          <a:p>
            <a:endParaRPr lang="fr-FR" sz="1000" dirty="0">
              <a:solidFill>
                <a:srgbClr val="FFFFFF"/>
              </a:solidFill>
              <a:latin typeface="Arial"/>
              <a:cs typeface="Arial"/>
            </a:endParaRPr>
          </a:p>
          <a:p>
            <a:r>
              <a:rPr lang="fr-FR" sz="1600" b="1" dirty="0">
                <a:solidFill>
                  <a:srgbClr val="FFFFFF"/>
                </a:solidFill>
                <a:latin typeface="Arial"/>
                <a:cs typeface="Arial"/>
              </a:rPr>
              <a:t>• NOMBRE DE  PARTICIPANTS </a:t>
            </a:r>
            <a:endParaRPr lang="fr-FR" sz="1600" dirty="0">
              <a:solidFill>
                <a:srgbClr val="FFFFFF"/>
              </a:solidFill>
              <a:latin typeface="Arial"/>
              <a:cs typeface="Arial"/>
            </a:endParaRPr>
          </a:p>
          <a:p>
            <a:pPr algn="just"/>
            <a:r>
              <a:rPr lang="fr-FR" sz="1000" dirty="0">
                <a:solidFill>
                  <a:srgbClr val="FFFFFF"/>
                </a:solidFill>
                <a:latin typeface="Arial"/>
                <a:cs typeface="Arial"/>
              </a:rPr>
              <a:t>Pour que la formation puisse débuter, le nombre de stagiaires inscrits doit être compris entre 7 et 18 personnes.</a:t>
            </a:r>
          </a:p>
          <a:p>
            <a:pPr algn="just"/>
            <a:endParaRPr lang="fr-FR" sz="1000" b="1" dirty="0">
              <a:solidFill>
                <a:srgbClr val="FFFFFF"/>
              </a:solidFill>
              <a:latin typeface="Arial"/>
              <a:cs typeface="Arial"/>
            </a:endParaRPr>
          </a:p>
          <a:p>
            <a:r>
              <a:rPr lang="fr-FR" sz="1600" b="1" dirty="0">
                <a:solidFill>
                  <a:srgbClr val="FFFFFF"/>
                </a:solidFill>
                <a:latin typeface="Arial"/>
                <a:cs typeface="Arial"/>
              </a:rPr>
              <a:t>• DURÉE DE LA FORMATION </a:t>
            </a:r>
            <a:r>
              <a:rPr lang="fr-FR" sz="1000" dirty="0">
                <a:solidFill>
                  <a:srgbClr val="FFFFFF"/>
                </a:solidFill>
                <a:latin typeface="Arial"/>
                <a:cs typeface="Arial"/>
              </a:rPr>
              <a:t> CAP en 2 ans : 800 heures sur 24 mois.</a:t>
            </a:r>
          </a:p>
          <a:p>
            <a:r>
              <a:rPr lang="fr-FR" sz="1000" dirty="0">
                <a:solidFill>
                  <a:srgbClr val="FFFFFF"/>
                </a:solidFill>
                <a:latin typeface="Arial"/>
                <a:cs typeface="Arial"/>
              </a:rPr>
              <a:t>CAP en 1 an(titulaire d’un cap) : 400 heures sur 9 mois, </a:t>
            </a:r>
          </a:p>
          <a:p>
            <a:r>
              <a:rPr lang="fr-FR" sz="1000" dirty="0">
                <a:solidFill>
                  <a:srgbClr val="FFFFFF"/>
                </a:solidFill>
                <a:latin typeface="Arial"/>
                <a:cs typeface="Arial"/>
              </a:rPr>
              <a:t>2 jours ou 1 semaine sur 2 en centre de formation, le reste du temps en entreprise.</a:t>
            </a:r>
          </a:p>
          <a:p>
            <a:r>
              <a:rPr lang="fr-FR" sz="1000" i="1" dirty="0">
                <a:solidFill>
                  <a:srgbClr val="FFFFFF"/>
                </a:solidFill>
                <a:latin typeface="Arial"/>
                <a:cs typeface="Arial"/>
              </a:rPr>
              <a:t> </a:t>
            </a:r>
            <a:r>
              <a:rPr lang="fr-FR" sz="1600" b="1" dirty="0">
                <a:solidFill>
                  <a:srgbClr val="FFFFFF"/>
                </a:solidFill>
                <a:latin typeface="Arial"/>
                <a:cs typeface="Arial"/>
              </a:rPr>
              <a:t>• TARIFS DE LA FORMATION</a:t>
            </a:r>
          </a:p>
          <a:p>
            <a:pPr algn="just"/>
            <a:r>
              <a:rPr lang="fr-FR" sz="1000" dirty="0">
                <a:solidFill>
                  <a:srgbClr val="FFFFFF"/>
                </a:solidFill>
                <a:latin typeface="Arial"/>
                <a:cs typeface="Arial"/>
              </a:rPr>
              <a:t>Le coût de la formation est de 7101(*) euros/an, aligné sur le montant de la prise en charge de l’opérateur de compétences concerné, selon le décret n° 2019-956 du 13 septembre 2019 « fixant les niveaux de prise en charge des contrats d'apprentissage » (pour les apprentis en situation de handicap, une prise en charge complémentaire à hauteur de 3 000 euros est prise en compte).</a:t>
            </a:r>
          </a:p>
          <a:p>
            <a:pPr algn="just"/>
            <a:r>
              <a:rPr lang="fr-FR" sz="1000" dirty="0">
                <a:solidFill>
                  <a:srgbClr val="FFFFFF"/>
                </a:solidFill>
                <a:latin typeface="Arial"/>
                <a:cs typeface="Arial"/>
              </a:rPr>
              <a:t>Article L6211-1 « aucune charge pour l'apprenti et son représentant légal. »,Article L6227-6 « Les personnes morales mentionnées à l'article L. 6227-1 prennent en charge les coûts de la formation de leurs apprentis dans les centres de formation d'apprentis qui les accueillent… ».</a:t>
            </a:r>
          </a:p>
          <a:p>
            <a:r>
              <a:rPr lang="fr-FR" sz="800" dirty="0">
                <a:solidFill>
                  <a:srgbClr val="FFFFFF"/>
                </a:solidFill>
                <a:latin typeface="Arial"/>
                <a:cs typeface="Arial"/>
              </a:rPr>
              <a:t>(*) Hors coût de matériel indispensable à la formation : en fonction des </a:t>
            </a:r>
            <a:r>
              <a:rPr lang="fr-FR" sz="800" dirty="0">
                <a:solidFill>
                  <a:schemeClr val="bg1"/>
                </a:solidFill>
                <a:latin typeface="Arial"/>
                <a:cs typeface="Arial"/>
              </a:rPr>
              <a:t>besoins (120 </a:t>
            </a:r>
            <a:r>
              <a:rPr lang="fr-FR" sz="800" dirty="0">
                <a:solidFill>
                  <a:srgbClr val="FFFFFF"/>
                </a:solidFill>
                <a:latin typeface="Arial"/>
                <a:cs typeface="Arial"/>
              </a:rPr>
              <a:t>euros de prise en charge)</a:t>
            </a:r>
            <a:endParaRPr lang="fr-FR" sz="3200" dirty="0">
              <a:solidFill>
                <a:srgbClr val="FFFFFF"/>
              </a:solidFill>
              <a:latin typeface="Arial"/>
              <a:cs typeface="Arial"/>
            </a:endParaRPr>
          </a:p>
        </p:txBody>
      </p:sp>
      <p:sp>
        <p:nvSpPr>
          <p:cNvPr id="13" name="ZoneTexte 12"/>
          <p:cNvSpPr txBox="1"/>
          <p:nvPr/>
        </p:nvSpPr>
        <p:spPr>
          <a:xfrm>
            <a:off x="3853902" y="1760720"/>
            <a:ext cx="3073999" cy="5863144"/>
          </a:xfrm>
          <a:prstGeom prst="rect">
            <a:avLst/>
          </a:prstGeom>
          <a:noFill/>
        </p:spPr>
        <p:txBody>
          <a:bodyPr wrap="square" rtlCol="0">
            <a:spAutoFit/>
          </a:bodyPr>
          <a:lstStyle/>
          <a:p>
            <a:r>
              <a:rPr lang="fr-FR" sz="1600" b="1" dirty="0">
                <a:solidFill>
                  <a:srgbClr val="FFFFFF"/>
                </a:solidFill>
                <a:latin typeface="Arial"/>
                <a:cs typeface="Arial"/>
              </a:rPr>
              <a:t>• PLATEAU TECHNIQUE ET ACCESSIBILITÉ HANDICAP</a:t>
            </a:r>
            <a:endParaRPr lang="fr-FR" sz="1600" dirty="0">
              <a:solidFill>
                <a:srgbClr val="FFFFFF"/>
              </a:solidFill>
              <a:latin typeface="Arial"/>
              <a:cs typeface="Arial"/>
            </a:endParaRPr>
          </a:p>
          <a:p>
            <a:pPr algn="just"/>
            <a:r>
              <a:rPr lang="fr-FR" sz="1000" dirty="0">
                <a:solidFill>
                  <a:srgbClr val="FFFFFF"/>
                </a:solidFill>
                <a:latin typeface="Arial" panose="020B0604020202020204" pitchFamily="34" charset="0"/>
                <a:cs typeface="Arial" panose="020B0604020202020204" pitchFamily="34" charset="0"/>
              </a:rPr>
              <a:t>Le site de l’UFA est équipé de matériels professionnels de modélisme, confection et informatique. Le site, les bâtiments et les salles sont aux normes en vigueur en matière d’accueil et d’accessibilité des personnes handicapées et à mobilité réduite. Réglementation ERP – Locaux accessibles aux personnes à mobilité réduite</a:t>
            </a:r>
          </a:p>
          <a:p>
            <a:pPr algn="just"/>
            <a:r>
              <a:rPr lang="fr-FR" sz="1000" dirty="0">
                <a:solidFill>
                  <a:srgbClr val="FFFFFF"/>
                </a:solidFill>
                <a:latin typeface="Arial" panose="020B0604020202020204" pitchFamily="34" charset="0"/>
                <a:cs typeface="Arial" panose="020B0604020202020204" pitchFamily="34" charset="0"/>
              </a:rPr>
              <a:t>Référente handicap du CFA Jean Bosco : </a:t>
            </a:r>
          </a:p>
          <a:p>
            <a:r>
              <a:rPr lang="fr-FR" sz="1000" dirty="0">
                <a:solidFill>
                  <a:srgbClr val="FFFFFF"/>
                </a:solidFill>
                <a:latin typeface="Arial" panose="020B0604020202020204" pitchFamily="34" charset="0"/>
                <a:cs typeface="Arial" panose="020B0604020202020204" pitchFamily="34" charset="0"/>
              </a:rPr>
              <a:t>Sophie </a:t>
            </a:r>
            <a:r>
              <a:rPr lang="fr-FR" sz="1000" dirty="0" err="1">
                <a:solidFill>
                  <a:srgbClr val="FFFFFF"/>
                </a:solidFill>
                <a:latin typeface="Arial" panose="020B0604020202020204" pitchFamily="34" charset="0"/>
                <a:cs typeface="Arial" panose="020B0604020202020204" pitchFamily="34" charset="0"/>
              </a:rPr>
              <a:t>Dumortier</a:t>
            </a:r>
            <a:r>
              <a:rPr lang="fr-FR" sz="1000" dirty="0">
                <a:solidFill>
                  <a:srgbClr val="FFFFFF"/>
                </a:solidFill>
                <a:latin typeface="Arial" panose="020B0604020202020204" pitchFamily="34" charset="0"/>
                <a:cs typeface="Arial" panose="020B0604020202020204" pitchFamily="34" charset="0"/>
              </a:rPr>
              <a:t> 07.87.14.25.31 ou dumortier.s@cfajeanbosco.fr</a:t>
            </a:r>
          </a:p>
          <a:p>
            <a:r>
              <a:rPr lang="fr-FR" sz="1000" dirty="0">
                <a:solidFill>
                  <a:srgbClr val="FFFFFF"/>
                </a:solidFill>
                <a:latin typeface="Arial"/>
                <a:cs typeface="Arial"/>
              </a:rPr>
              <a:t> </a:t>
            </a:r>
          </a:p>
          <a:p>
            <a:r>
              <a:rPr lang="fr-FR" sz="1600" b="1" dirty="0">
                <a:solidFill>
                  <a:srgbClr val="FFFFFF"/>
                </a:solidFill>
                <a:latin typeface="Arial"/>
                <a:cs typeface="Arial"/>
              </a:rPr>
              <a:t>• TAUX DE LA DERNIÈRE SESSION DE FORMATION</a:t>
            </a:r>
            <a:endParaRPr lang="fr-FR" sz="1600" dirty="0">
              <a:solidFill>
                <a:srgbClr val="FFFFFF"/>
              </a:solidFill>
              <a:latin typeface="Arial"/>
              <a:cs typeface="Arial"/>
            </a:endParaRPr>
          </a:p>
          <a:p>
            <a:pPr algn="just"/>
            <a:r>
              <a:rPr lang="fr-FR" sz="1000" dirty="0">
                <a:solidFill>
                  <a:srgbClr val="FFFFFF"/>
                </a:solidFill>
                <a:latin typeface="Arial"/>
                <a:cs typeface="Arial"/>
              </a:rPr>
              <a:t>L’ouverture de la formation en apprentissage en 2021 n’a pas de taux de réussite, d’interruption, de poursuite et d’insertion à communiquer pour l’année 2021.</a:t>
            </a:r>
          </a:p>
          <a:p>
            <a:endParaRPr lang="fr-FR" sz="1000" b="1" dirty="0">
              <a:solidFill>
                <a:srgbClr val="FFFFFF"/>
              </a:solidFill>
              <a:latin typeface="Arial"/>
              <a:cs typeface="Arial"/>
            </a:endParaRPr>
          </a:p>
          <a:p>
            <a:endParaRPr lang="fr-FR" sz="1000" b="1" dirty="0">
              <a:solidFill>
                <a:srgbClr val="FFFFFF"/>
              </a:solidFill>
              <a:latin typeface="Arial"/>
              <a:cs typeface="Arial"/>
            </a:endParaRPr>
          </a:p>
          <a:p>
            <a:pPr algn="ctr"/>
            <a:r>
              <a:rPr lang="fr-FR" sz="1100" b="1" dirty="0">
                <a:solidFill>
                  <a:srgbClr val="FFFFFF"/>
                </a:solidFill>
                <a:latin typeface="Arial"/>
                <a:cs typeface="Arial"/>
              </a:rPr>
              <a:t>VALEUR AJOUTÉE</a:t>
            </a:r>
          </a:p>
          <a:p>
            <a:endParaRPr lang="fr-FR" sz="1000" b="1" dirty="0">
              <a:solidFill>
                <a:srgbClr val="FFFFFF"/>
              </a:solidFill>
              <a:latin typeface="Arial"/>
              <a:cs typeface="Arial"/>
            </a:endParaRPr>
          </a:p>
          <a:p>
            <a:endParaRPr lang="fr-FR" sz="1000" dirty="0"/>
          </a:p>
          <a:p>
            <a:endParaRPr lang="fr-FR" sz="1000" dirty="0"/>
          </a:p>
          <a:p>
            <a:endParaRPr lang="fr-FR" sz="1000" dirty="0"/>
          </a:p>
          <a:p>
            <a:endParaRPr lang="fr-FR" sz="1000" dirty="0"/>
          </a:p>
          <a:p>
            <a:endParaRPr lang="fr-FR" sz="1000" dirty="0"/>
          </a:p>
          <a:p>
            <a:pPr marL="171450" indent="-171450">
              <a:buFont typeface="Wingdings" panose="05000000000000000000" pitchFamily="2" charset="2"/>
              <a:buChar char="v"/>
            </a:pPr>
            <a:r>
              <a:rPr lang="fr-FR" sz="1000" dirty="0">
                <a:solidFill>
                  <a:schemeClr val="bg1"/>
                </a:solidFill>
              </a:rPr>
              <a:t>un sens de l’accueil</a:t>
            </a:r>
          </a:p>
          <a:p>
            <a:pPr marL="171450" indent="-171450">
              <a:buFont typeface="Wingdings" panose="05000000000000000000" pitchFamily="2" charset="2"/>
              <a:buChar char="v"/>
            </a:pPr>
            <a:r>
              <a:rPr lang="fr-FR" sz="1000" dirty="0">
                <a:solidFill>
                  <a:schemeClr val="bg1"/>
                </a:solidFill>
              </a:rPr>
              <a:t>un rapport de confiance</a:t>
            </a:r>
          </a:p>
          <a:p>
            <a:pPr marL="171450" indent="-171450">
              <a:buFont typeface="Wingdings" panose="05000000000000000000" pitchFamily="2" charset="2"/>
              <a:buChar char="v"/>
            </a:pPr>
            <a:r>
              <a:rPr lang="fr-FR" sz="1000" dirty="0">
                <a:solidFill>
                  <a:schemeClr val="bg1"/>
                </a:solidFill>
              </a:rPr>
              <a:t>un regard positif</a:t>
            </a:r>
          </a:p>
          <a:p>
            <a:pPr marL="171450" indent="-171450">
              <a:buFont typeface="Wingdings" panose="05000000000000000000" pitchFamily="2" charset="2"/>
              <a:buChar char="v"/>
            </a:pPr>
            <a:r>
              <a:rPr lang="fr-FR" sz="1000" dirty="0">
                <a:solidFill>
                  <a:schemeClr val="bg1"/>
                </a:solidFill>
              </a:rPr>
              <a:t>un accompagnement de qualité</a:t>
            </a:r>
          </a:p>
          <a:p>
            <a:pPr marL="171450" indent="-171450">
              <a:buFont typeface="Wingdings" panose="05000000000000000000" pitchFamily="2" charset="2"/>
              <a:buChar char="v"/>
            </a:pPr>
            <a:r>
              <a:rPr lang="fr-FR" sz="1000" dirty="0">
                <a:solidFill>
                  <a:schemeClr val="bg1"/>
                </a:solidFill>
              </a:rPr>
              <a:t>une valorisation des réussites</a:t>
            </a:r>
          </a:p>
          <a:p>
            <a:pPr marL="171450" indent="-171450">
              <a:buFont typeface="Wingdings" panose="05000000000000000000" pitchFamily="2" charset="2"/>
              <a:buChar char="v"/>
            </a:pPr>
            <a:r>
              <a:rPr lang="fr-FR" sz="1000" dirty="0">
                <a:solidFill>
                  <a:schemeClr val="bg1"/>
                </a:solidFill>
              </a:rPr>
              <a:t>créer des liens solides</a:t>
            </a:r>
          </a:p>
          <a:p>
            <a:pPr marL="171450" indent="-171450">
              <a:buFont typeface="Wingdings" panose="05000000000000000000" pitchFamily="2" charset="2"/>
              <a:buChar char="v"/>
            </a:pPr>
            <a:r>
              <a:rPr lang="fr-FR" sz="1000" dirty="0">
                <a:solidFill>
                  <a:schemeClr val="bg1"/>
                </a:solidFill>
              </a:rPr>
              <a:t>un espace verdoyant </a:t>
            </a:r>
            <a:endParaRPr lang="fr-FR" sz="1000" dirty="0">
              <a:solidFill>
                <a:srgbClr val="FFFFFF"/>
              </a:solidFill>
              <a:latin typeface="Arial"/>
              <a:cs typeface="Arial"/>
            </a:endParaRPr>
          </a:p>
        </p:txBody>
      </p:sp>
      <p:sp>
        <p:nvSpPr>
          <p:cNvPr id="16" name="ZoneTexte 15"/>
          <p:cNvSpPr txBox="1"/>
          <p:nvPr/>
        </p:nvSpPr>
        <p:spPr>
          <a:xfrm>
            <a:off x="4004635" y="8385912"/>
            <a:ext cx="2872822" cy="954107"/>
          </a:xfrm>
          <a:prstGeom prst="rect">
            <a:avLst/>
          </a:prstGeom>
          <a:noFill/>
          <a:ln w="38100" cmpd="sng">
            <a:solidFill>
              <a:schemeClr val="bg1"/>
            </a:solidFill>
          </a:ln>
        </p:spPr>
        <p:txBody>
          <a:bodyPr wrap="square" rtlCol="0">
            <a:spAutoFit/>
          </a:bodyPr>
          <a:lstStyle/>
          <a:p>
            <a:pPr algn="ctr"/>
            <a:r>
              <a:rPr lang="fr-FR" sz="1000" dirty="0">
                <a:solidFill>
                  <a:srgbClr val="FFFFFF"/>
                </a:solidFill>
                <a:latin typeface="Arial"/>
                <a:cs typeface="Arial"/>
              </a:rPr>
              <a:t> </a:t>
            </a:r>
            <a:r>
              <a:rPr lang="fr-FR" sz="1600" b="1" dirty="0">
                <a:solidFill>
                  <a:srgbClr val="FFFFFF"/>
                </a:solidFill>
                <a:latin typeface="Arial"/>
                <a:cs typeface="Arial"/>
              </a:rPr>
              <a:t>COORDONNÉES </a:t>
            </a:r>
            <a:endParaRPr lang="fr-FR" sz="1600" dirty="0">
              <a:solidFill>
                <a:srgbClr val="FFFFFF"/>
              </a:solidFill>
              <a:latin typeface="Arial"/>
              <a:cs typeface="Arial"/>
            </a:endParaRPr>
          </a:p>
          <a:p>
            <a:pPr algn="ctr"/>
            <a:r>
              <a:rPr lang="fr-FR" sz="1000" dirty="0">
                <a:solidFill>
                  <a:srgbClr val="FFFFFF"/>
                </a:solidFill>
                <a:latin typeface="Arial"/>
                <a:cs typeface="Arial"/>
              </a:rPr>
              <a:t>UFA Saint Vincent de Paul </a:t>
            </a:r>
          </a:p>
          <a:p>
            <a:pPr algn="ctr"/>
            <a:r>
              <a:rPr lang="fr-FR" sz="1000" dirty="0">
                <a:solidFill>
                  <a:srgbClr val="FFFFFF"/>
                </a:solidFill>
                <a:latin typeface="Arial"/>
                <a:cs typeface="Arial"/>
              </a:rPr>
              <a:t>6 rue du Maréchal Joffre 59120 Loos</a:t>
            </a:r>
          </a:p>
          <a:p>
            <a:pPr algn="ctr"/>
            <a:r>
              <a:rPr lang="fr-FR" sz="1000" dirty="0">
                <a:solidFill>
                  <a:srgbClr val="FFFFFF"/>
                </a:solidFill>
                <a:latin typeface="Arial"/>
                <a:cs typeface="Arial"/>
              </a:rPr>
              <a:t>Sylvie </a:t>
            </a:r>
            <a:r>
              <a:rPr lang="fr-FR" sz="1000" dirty="0" err="1">
                <a:solidFill>
                  <a:srgbClr val="FFFFFF"/>
                </a:solidFill>
                <a:latin typeface="Arial"/>
                <a:cs typeface="Arial"/>
              </a:rPr>
              <a:t>cottigny</a:t>
            </a:r>
            <a:endParaRPr lang="fr-FR" sz="1000" dirty="0">
              <a:solidFill>
                <a:srgbClr val="FFFFFF"/>
              </a:solidFill>
              <a:latin typeface="Arial"/>
              <a:cs typeface="Arial"/>
            </a:endParaRPr>
          </a:p>
          <a:p>
            <a:pPr algn="ctr"/>
            <a:r>
              <a:rPr lang="fr-FR" sz="1000" dirty="0">
                <a:solidFill>
                  <a:srgbClr val="FFFFFF"/>
                </a:solidFill>
                <a:latin typeface="Arial"/>
                <a:cs typeface="Arial"/>
              </a:rPr>
              <a:t>03.20.07.04.32 </a:t>
            </a:r>
            <a:r>
              <a:rPr lang="fr-FR" sz="1000" dirty="0">
                <a:solidFill>
                  <a:srgbClr val="FFFFFF"/>
                </a:solidFill>
                <a:latin typeface="Arial"/>
                <a:cs typeface="Arial"/>
                <a:sym typeface="Wingdings" panose="05000000000000000000" pitchFamily="2" charset="2"/>
              </a:rPr>
              <a:t> </a:t>
            </a:r>
            <a:r>
              <a:rPr lang="fr-FR" sz="1000" dirty="0"/>
              <a:t>ufa@isv-ndsc.fr</a:t>
            </a:r>
            <a:endParaRPr lang="fr-FR" sz="1000" dirty="0">
              <a:solidFill>
                <a:srgbClr val="FFFFFF"/>
              </a:solidFill>
              <a:latin typeface="Arial"/>
              <a:cs typeface="Arial"/>
            </a:endParaRPr>
          </a:p>
        </p:txBody>
      </p:sp>
      <p:grpSp>
        <p:nvGrpSpPr>
          <p:cNvPr id="24" name="Grouper 23"/>
          <p:cNvGrpSpPr/>
          <p:nvPr/>
        </p:nvGrpSpPr>
        <p:grpSpPr>
          <a:xfrm>
            <a:off x="1416201" y="299424"/>
            <a:ext cx="1360155" cy="1234101"/>
            <a:chOff x="1416201" y="413724"/>
            <a:chExt cx="1360155" cy="1360155"/>
          </a:xfrm>
        </p:grpSpPr>
        <p:sp>
          <p:nvSpPr>
            <p:cNvPr id="17" name="Ellipse 16"/>
            <p:cNvSpPr/>
            <p:nvPr/>
          </p:nvSpPr>
          <p:spPr>
            <a:xfrm>
              <a:off x="1416201" y="413724"/>
              <a:ext cx="1360155" cy="1360155"/>
            </a:xfrm>
            <a:prstGeom prst="ellipse">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 name="Image 5" descr="plann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399" y="651271"/>
              <a:ext cx="919202" cy="919202"/>
            </a:xfrm>
            <a:prstGeom prst="rect">
              <a:avLst/>
            </a:prstGeom>
          </p:spPr>
        </p:pic>
      </p:grpSp>
      <p:sp>
        <p:nvSpPr>
          <p:cNvPr id="29" name="ZoneTexte 28"/>
          <p:cNvSpPr txBox="1"/>
          <p:nvPr/>
        </p:nvSpPr>
        <p:spPr>
          <a:xfrm>
            <a:off x="4004635" y="9487724"/>
            <a:ext cx="2872822" cy="738664"/>
          </a:xfrm>
          <a:prstGeom prst="rect">
            <a:avLst/>
          </a:prstGeom>
          <a:noFill/>
          <a:ln w="38100" cmpd="sng">
            <a:solidFill>
              <a:schemeClr val="bg1"/>
            </a:solidFill>
          </a:ln>
        </p:spPr>
        <p:txBody>
          <a:bodyPr wrap="square" rtlCol="0">
            <a:spAutoFit/>
          </a:bodyPr>
          <a:lstStyle/>
          <a:p>
            <a:pPr algn="ctr"/>
            <a:endParaRPr lang="fr-FR" sz="1000" b="1" dirty="0">
              <a:solidFill>
                <a:srgbClr val="FFFFFF"/>
              </a:solidFill>
              <a:latin typeface="Arial"/>
              <a:cs typeface="Arial"/>
            </a:endParaRPr>
          </a:p>
          <a:p>
            <a:pPr algn="ctr"/>
            <a:r>
              <a:rPr lang="fr-FR" sz="1000" b="1" dirty="0">
                <a:solidFill>
                  <a:srgbClr val="FFFFFF"/>
                </a:solidFill>
                <a:latin typeface="Arial"/>
                <a:cs typeface="Arial"/>
              </a:rPr>
              <a:t>DÉVELOPPEUR CFA DU SECTEUR</a:t>
            </a:r>
          </a:p>
          <a:p>
            <a:pPr algn="ctr"/>
            <a:r>
              <a:rPr lang="fr-FR" sz="1200" b="1" dirty="0">
                <a:solidFill>
                  <a:srgbClr val="FFFFFF"/>
                </a:solidFill>
                <a:latin typeface="Arial"/>
                <a:cs typeface="Arial"/>
              </a:rPr>
              <a:t> </a:t>
            </a:r>
            <a:r>
              <a:rPr lang="fr-FR" sz="1200" b="1" dirty="0"/>
              <a:t>Katia SAUS </a:t>
            </a:r>
            <a:r>
              <a:rPr lang="fr-FR" sz="1200" dirty="0"/>
              <a:t> </a:t>
            </a:r>
            <a:r>
              <a:rPr lang="fr-FR" sz="1000" dirty="0"/>
              <a:t>  </a:t>
            </a:r>
          </a:p>
          <a:p>
            <a:endParaRPr lang="fr-FR" sz="1000" b="1" dirty="0">
              <a:solidFill>
                <a:srgbClr val="FFFFFF"/>
              </a:solidFill>
              <a:latin typeface="Arial"/>
              <a:cs typeface="Arial"/>
            </a:endParaRPr>
          </a:p>
        </p:txBody>
      </p:sp>
      <p:pic>
        <p:nvPicPr>
          <p:cNvPr id="4" name="Image 3"/>
          <p:cNvPicPr>
            <a:picLocks noChangeAspect="1"/>
          </p:cNvPicPr>
          <p:nvPr/>
        </p:nvPicPr>
        <p:blipFill>
          <a:blip r:embed="rId3"/>
          <a:stretch>
            <a:fillRect/>
          </a:stretch>
        </p:blipFill>
        <p:spPr>
          <a:xfrm>
            <a:off x="5793082" y="5948380"/>
            <a:ext cx="1447913" cy="2048814"/>
          </a:xfrm>
          <a:prstGeom prst="rect">
            <a:avLst/>
          </a:prstGeom>
        </p:spPr>
      </p:pic>
      <p:pic>
        <p:nvPicPr>
          <p:cNvPr id="11" name="Image 10"/>
          <p:cNvPicPr>
            <a:picLocks noChangeAspect="1"/>
          </p:cNvPicPr>
          <p:nvPr/>
        </p:nvPicPr>
        <p:blipFill>
          <a:blip r:embed="rId4"/>
          <a:stretch>
            <a:fillRect/>
          </a:stretch>
        </p:blipFill>
        <p:spPr>
          <a:xfrm>
            <a:off x="4004635" y="7695751"/>
            <a:ext cx="957155" cy="951058"/>
          </a:xfrm>
          <a:prstGeom prst="rect">
            <a:avLst/>
          </a:prstGeom>
        </p:spPr>
      </p:pic>
      <p:pic>
        <p:nvPicPr>
          <p:cNvPr id="5" name="Image 4"/>
          <p:cNvPicPr>
            <a:picLocks noChangeAspect="1"/>
          </p:cNvPicPr>
          <p:nvPr/>
        </p:nvPicPr>
        <p:blipFill>
          <a:blip r:embed="rId5"/>
          <a:stretch>
            <a:fillRect/>
          </a:stretch>
        </p:blipFill>
        <p:spPr>
          <a:xfrm>
            <a:off x="4321745" y="5641672"/>
            <a:ext cx="707455" cy="714941"/>
          </a:xfrm>
          <a:prstGeom prst="rect">
            <a:avLst/>
          </a:prstGeom>
        </p:spPr>
      </p:pic>
    </p:spTree>
    <p:extLst>
      <p:ext uri="{BB962C8B-B14F-4D97-AF65-F5344CB8AC3E}">
        <p14:creationId xmlns:p14="http://schemas.microsoft.com/office/powerpoint/2010/main" val="47920815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B94B2AED493F48BA32D5EE8675EA6C" ma:contentTypeVersion="11" ma:contentTypeDescription="Crée un document." ma:contentTypeScope="" ma:versionID="84676ac11352d361dd57691dc288cf0c">
  <xsd:schema xmlns:xsd="http://www.w3.org/2001/XMLSchema" xmlns:xs="http://www.w3.org/2001/XMLSchema" xmlns:p="http://schemas.microsoft.com/office/2006/metadata/properties" xmlns:ns1="http://schemas.microsoft.com/sharepoint/v3" xmlns:ns2="37a9ef13-e120-4e5b-acd4-f701d23c4f89" xmlns:ns3="97bfd450-1d13-404d-83af-dfba157f63b9" targetNamespace="http://schemas.microsoft.com/office/2006/metadata/properties" ma:root="true" ma:fieldsID="88333d310819c55b39d9b6ed7e409415" ns1:_="" ns2:_="" ns3:_="">
    <xsd:import namespace="http://schemas.microsoft.com/sharepoint/v3"/>
    <xsd:import namespace="37a9ef13-e120-4e5b-acd4-f701d23c4f89"/>
    <xsd:import namespace="97bfd450-1d13-404d-83af-dfba157f63b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a9ef13-e120-4e5b-acd4-f701d23c4f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bfd450-1d13-404d-83af-dfba157f63b9"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C14E40C-F1CE-42CF-B4E3-335F30C07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a9ef13-e120-4e5b-acd4-f701d23c4f89"/>
    <ds:schemaRef ds:uri="97bfd450-1d13-404d-83af-dfba157f6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4AF4F5-8D19-4B49-BFE1-FE0E15D1261D}">
  <ds:schemaRefs>
    <ds:schemaRef ds:uri="http://schemas.microsoft.com/sharepoint/v3/contenttype/forms"/>
  </ds:schemaRefs>
</ds:datastoreItem>
</file>

<file path=customXml/itemProps3.xml><?xml version="1.0" encoding="utf-8"?>
<ds:datastoreItem xmlns:ds="http://schemas.openxmlformats.org/officeDocument/2006/customXml" ds:itemID="{26C3F836-A7D1-42CA-8C8A-AE2D94DA0D4C}">
  <ds:schemaRefs>
    <ds:schemaRef ds:uri="http://schemas.microsoft.com/office/2006/metadata/properties"/>
    <ds:schemaRef ds:uri="37a9ef13-e120-4e5b-acd4-f701d23c4f89"/>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97bfd450-1d13-404d-83af-dfba157f63b9"/>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768</TotalTime>
  <Words>290</Words>
  <Application>Microsoft Office PowerPoint</Application>
  <PresentationFormat>Personnalisé</PresentationFormat>
  <Paragraphs>81</Paragraphs>
  <Slides>2</Slides>
  <Notes>1</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Thème Office</vt:lpstr>
      <vt:lpstr>Présentation PowerPoint</vt:lpstr>
      <vt:lpstr>Présentation PowerPoint</vt:lpstr>
    </vt:vector>
  </TitlesOfParts>
  <Company>Lune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dc:creator>
  <cp:lastModifiedBy>Isabelle BAILLEUX</cp:lastModifiedBy>
  <cp:revision>53</cp:revision>
  <cp:lastPrinted>2020-12-21T10:10:52Z</cp:lastPrinted>
  <dcterms:created xsi:type="dcterms:W3CDTF">2020-10-02T13:52:19Z</dcterms:created>
  <dcterms:modified xsi:type="dcterms:W3CDTF">2021-03-10T08:56:11Z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0x01010094B94B2AED493F48BA32D5EE8675EA6C</vt:lpwstr>
  </property>
</Properties>
</file>